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4" name="Заголовок презентации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5" name="Уровень текста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115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Заголовок повестки дня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повестки дня</a:t>
            </a:r>
          </a:p>
        </p:txBody>
      </p:sp>
      <p:sp>
        <p:nvSpPr>
          <p:cNvPr id="124" name="Уровень текста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5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Уровень текста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ажный факт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Информация о факте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41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42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43" name="Уровень текста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200" sz="2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200" sz="2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200" sz="2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200" sz="2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200" sz="2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Вечерний вид из гавани на Королевский датский театр — современное здание на набережной в Копенгагене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Уровень текста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54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55" name="Авторство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tabLst>
                <a:tab pos="215900" algn="l"/>
                <a:tab pos="444500" algn="l"/>
                <a:tab pos="660400" algn="l"/>
                <a:tab pos="889000" algn="l"/>
                <a:tab pos="1117600" algn="l"/>
                <a:tab pos="1333500" algn="l"/>
                <a:tab pos="1562100" algn="l"/>
                <a:tab pos="1790700" algn="l"/>
                <a:tab pos="2006600" algn="l"/>
                <a:tab pos="2235200" algn="l"/>
                <a:tab pos="2463800" algn="l"/>
                <a:tab pos="2679700" algn="l"/>
              </a:tabLst>
              <a:defRPr spc="0" sz="315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 defTabSz="914400"/>
            <a:r>
              <a:t>Авторство</a:t>
            </a:r>
          </a:p>
        </p:txBody>
      </p:sp>
      <p:sp>
        <p:nvSpPr>
          <p:cNvPr id="156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Вечерний вид из гавани на Королевский датский театр — современное здание на набережной в Копенгагене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Подсвеченное здание «Чёрный алмаз» — современное крыло Королевской датской библиотеки на набережной в Копенгагене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Подвесной мост над водой на закате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6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Аэрофотоснимок Круглого моста — современного пешеходного моста в Копенгагене, состоящего из пяти круглых платформ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перный театр Копенгагена с ночной подсветкой, вид с другого берега канала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Заголовок презентации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6" name="Автор и дата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7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двесной мост над водой на закате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8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Автор и дата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0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Линия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50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1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Подвесной мост над водой на закате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70" name="Автор и дата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71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Линия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82" name="Автор и дата"/>
          <p:cNvSpPr txBox="1"/>
          <p:nvPr>
            <p:ph type="body" sz="quarter" idx="21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83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Линия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3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94" name="Автор и дата"/>
          <p:cNvSpPr txBox="1"/>
          <p:nvPr>
            <p:ph type="body" sz="quarter" idx="21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95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Линия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Заголовок раздела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105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Заголовок презентации</a:t>
            </a:r>
          </a:p>
        </p:txBody>
      </p:sp>
      <p:sp>
        <p:nvSpPr>
          <p:cNvPr id="3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Уровень текста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Номер слайда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Ниу Миэт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35584" defTabSz="914400">
              <a:lnSpc>
                <a:spcPct val="100000"/>
              </a:lnSpc>
              <a:tabLst>
                <a:tab pos="177800" algn="l"/>
                <a:tab pos="368300" algn="l"/>
                <a:tab pos="558800" algn="l"/>
                <a:tab pos="749300" algn="l"/>
                <a:tab pos="939800" algn="l"/>
                <a:tab pos="1130300" algn="l"/>
                <a:tab pos="1308100" algn="l"/>
                <a:tab pos="1498600" algn="l"/>
                <a:tab pos="1689100" algn="l"/>
                <a:tab pos="1879600" algn="l"/>
                <a:tab pos="2070100" algn="l"/>
                <a:tab pos="2260600" algn="l"/>
              </a:tabLst>
              <a:defRPr spc="0" sz="2649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pPr>
            <a:r>
              <a:t>Ниу Миэт 2024</a:t>
            </a:r>
          </a:p>
        </p:txBody>
      </p:sp>
      <p:sp>
        <p:nvSpPr>
          <p:cNvPr id="191" name="Проектная работ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Проектная работа </a:t>
            </a:r>
          </a:p>
        </p:txBody>
      </p:sp>
      <p:sp>
        <p:nvSpPr>
          <p:cNvPr id="192" name="Автоматизация поздравлений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Автоматизация поздравлений</a:t>
            </a:r>
          </a:p>
        </p:txBody>
      </p:sp>
      <p:pic>
        <p:nvPicPr>
          <p:cNvPr id="193" name="logo-Photoroom.png" descr="logo-Photoroom.png"/>
          <p:cNvPicPr>
            <a:picLocks noChangeAspect="1"/>
          </p:cNvPicPr>
          <p:nvPr/>
        </p:nvPicPr>
        <p:blipFill>
          <a:blip r:embed="rId3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Ниу Миэт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35584" defTabSz="914400">
              <a:lnSpc>
                <a:spcPct val="100000"/>
              </a:lnSpc>
              <a:tabLst>
                <a:tab pos="177800" algn="l"/>
                <a:tab pos="368300" algn="l"/>
                <a:tab pos="558800" algn="l"/>
                <a:tab pos="749300" algn="l"/>
                <a:tab pos="939800" algn="l"/>
                <a:tab pos="1130300" algn="l"/>
                <a:tab pos="1308100" algn="l"/>
                <a:tab pos="1498600" algn="l"/>
                <a:tab pos="1689100" algn="l"/>
                <a:tab pos="1879600" algn="l"/>
                <a:tab pos="2070100" algn="l"/>
                <a:tab pos="2260600" algn="l"/>
              </a:tabLst>
              <a:defRPr spc="0" sz="2649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pPr>
            <a:r>
              <a:t>Ниу Миэт 2024</a:t>
            </a:r>
          </a:p>
        </p:txBody>
      </p:sp>
      <p:sp>
        <p:nvSpPr>
          <p:cNvPr id="252" name="Спасибо за внимание!!!"/>
          <p:cNvSpPr txBox="1"/>
          <p:nvPr>
            <p:ph type="ctrTitle"/>
          </p:nvPr>
        </p:nvSpPr>
        <p:spPr>
          <a:xfrm>
            <a:off x="1727200" y="2791783"/>
            <a:ext cx="20929600" cy="27978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внимание!!!</a:t>
            </a:r>
          </a:p>
        </p:txBody>
      </p:sp>
      <p:pic>
        <p:nvPicPr>
          <p:cNvPr id="253" name="logo-Photoroom.png" descr="logo-Photoroom.png"/>
          <p:cNvPicPr>
            <a:picLocks noChangeAspect="1"/>
          </p:cNvPicPr>
          <p:nvPr/>
        </p:nvPicPr>
        <p:blipFill>
          <a:blip r:embed="rId3">
            <a:alphaModFix amt="70108"/>
            <a:extLst/>
          </a:blip>
          <a:stretch>
            <a:fillRect/>
          </a:stretch>
        </p:blipFill>
        <p:spPr>
          <a:xfrm>
            <a:off x="6357825" y="6262022"/>
            <a:ext cx="11668350" cy="4658225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Введение в проект"/>
          <p:cNvSpPr txBox="1"/>
          <p:nvPr>
            <p:ph type="title" idx="4294967295"/>
          </p:nvPr>
        </p:nvSpPr>
        <p:spPr>
          <a:xfrm>
            <a:off x="1727200" y="1041400"/>
            <a:ext cx="20929600" cy="1735796"/>
          </a:xfrm>
          <a:prstGeom prst="rect">
            <a:avLst/>
          </a:prstGeom>
        </p:spPr>
        <p:txBody>
          <a:bodyPr anchor="t"/>
          <a:lstStyle/>
          <a:p>
            <a:pPr/>
            <a:r>
              <a:t>Введение в проект</a:t>
            </a:r>
          </a:p>
        </p:txBody>
      </p:sp>
      <p:sp>
        <p:nvSpPr>
          <p:cNvPr id="196" name="Краткое описание…"/>
          <p:cNvSpPr txBox="1"/>
          <p:nvPr/>
        </p:nvSpPr>
        <p:spPr>
          <a:xfrm>
            <a:off x="1696895" y="5555899"/>
            <a:ext cx="6739540" cy="5410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Краткое описание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Проект представляет собой десктопное приложение, интегрированное с базой данных и Telegram API, для создания уведомлений о днях рождения друзей.</a:t>
            </a:r>
          </a:p>
        </p:txBody>
      </p:sp>
      <p:sp>
        <p:nvSpPr>
          <p:cNvPr id="197" name="Проблема…"/>
          <p:cNvSpPr txBox="1"/>
          <p:nvPr/>
        </p:nvSpPr>
        <p:spPr>
          <a:xfrm>
            <a:off x="10087618" y="5790755"/>
            <a:ext cx="6099348" cy="524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Проблема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Необходимость в автоматизации напоминаний о днях рождения и создании поздравлений на основе AI-модели.</a:t>
            </a:r>
          </a:p>
        </p:txBody>
      </p:sp>
      <p:sp>
        <p:nvSpPr>
          <p:cNvPr id="198" name="Мотивация создания…"/>
          <p:cNvSpPr txBox="1"/>
          <p:nvPr/>
        </p:nvSpPr>
        <p:spPr>
          <a:xfrm>
            <a:off x="17838149" y="5555899"/>
            <a:ext cx="5755056" cy="5410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Мотивация создания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Проект направлен на повышение удобства взаимодействия с Telegram и упрощение отслеживания важных дат.</a:t>
            </a:r>
          </a:p>
        </p:txBody>
      </p:sp>
      <p:sp>
        <p:nvSpPr>
          <p:cNvPr id="199" name="Открытая книга"/>
          <p:cNvSpPr/>
          <p:nvPr/>
        </p:nvSpPr>
        <p:spPr>
          <a:xfrm>
            <a:off x="4408195" y="3973619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0" name="Лампочка"/>
          <p:cNvSpPr/>
          <p:nvPr/>
        </p:nvSpPr>
        <p:spPr>
          <a:xfrm>
            <a:off x="12703989" y="3831946"/>
            <a:ext cx="866606" cy="150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1" name="Кубок"/>
          <p:cNvSpPr/>
          <p:nvPr/>
        </p:nvSpPr>
        <p:spPr>
          <a:xfrm>
            <a:off x="20145778" y="3894410"/>
            <a:ext cx="1139798" cy="1377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39" y="0"/>
                </a:moveTo>
                <a:cubicBezTo>
                  <a:pt x="4139" y="0"/>
                  <a:pt x="4149" y="623"/>
                  <a:pt x="4237" y="1589"/>
                </a:cubicBezTo>
                <a:cubicBezTo>
                  <a:pt x="2431" y="832"/>
                  <a:pt x="0" y="1725"/>
                  <a:pt x="0" y="3889"/>
                </a:cubicBezTo>
                <a:cubicBezTo>
                  <a:pt x="0" y="6026"/>
                  <a:pt x="2630" y="7372"/>
                  <a:pt x="4623" y="8623"/>
                </a:cubicBezTo>
                <a:cubicBezTo>
                  <a:pt x="6617" y="9874"/>
                  <a:pt x="5496" y="11300"/>
                  <a:pt x="5496" y="11300"/>
                </a:cubicBezTo>
                <a:cubicBezTo>
                  <a:pt x="5496" y="11300"/>
                  <a:pt x="5764" y="11446"/>
                  <a:pt x="6151" y="11655"/>
                </a:cubicBezTo>
                <a:cubicBezTo>
                  <a:pt x="6151" y="11655"/>
                  <a:pt x="6687" y="11060"/>
                  <a:pt x="6687" y="10290"/>
                </a:cubicBezTo>
                <a:cubicBezTo>
                  <a:pt x="6687" y="10138"/>
                  <a:pt x="6674" y="9995"/>
                  <a:pt x="6650" y="9857"/>
                </a:cubicBezTo>
                <a:cubicBezTo>
                  <a:pt x="7364" y="10917"/>
                  <a:pt x="8282" y="11742"/>
                  <a:pt x="9461" y="12100"/>
                </a:cubicBezTo>
                <a:lnTo>
                  <a:pt x="9461" y="14760"/>
                </a:lnTo>
                <a:lnTo>
                  <a:pt x="7250" y="14760"/>
                </a:lnTo>
                <a:lnTo>
                  <a:pt x="7250" y="18727"/>
                </a:lnTo>
                <a:lnTo>
                  <a:pt x="5761" y="18727"/>
                </a:lnTo>
                <a:lnTo>
                  <a:pt x="4147" y="20386"/>
                </a:lnTo>
                <a:lnTo>
                  <a:pt x="4127" y="20386"/>
                </a:lnTo>
                <a:lnTo>
                  <a:pt x="4127" y="21600"/>
                </a:lnTo>
                <a:lnTo>
                  <a:pt x="17475" y="21600"/>
                </a:lnTo>
                <a:lnTo>
                  <a:pt x="17475" y="20386"/>
                </a:lnTo>
                <a:lnTo>
                  <a:pt x="17455" y="20386"/>
                </a:lnTo>
                <a:lnTo>
                  <a:pt x="15839" y="18727"/>
                </a:lnTo>
                <a:lnTo>
                  <a:pt x="14352" y="18727"/>
                </a:lnTo>
                <a:lnTo>
                  <a:pt x="14352" y="14760"/>
                </a:lnTo>
                <a:lnTo>
                  <a:pt x="12141" y="14760"/>
                </a:lnTo>
                <a:lnTo>
                  <a:pt x="12141" y="12100"/>
                </a:lnTo>
                <a:cubicBezTo>
                  <a:pt x="13320" y="11742"/>
                  <a:pt x="14238" y="10917"/>
                  <a:pt x="14952" y="9857"/>
                </a:cubicBezTo>
                <a:cubicBezTo>
                  <a:pt x="14928" y="9994"/>
                  <a:pt x="14916" y="10138"/>
                  <a:pt x="14916" y="10290"/>
                </a:cubicBezTo>
                <a:cubicBezTo>
                  <a:pt x="14916" y="11060"/>
                  <a:pt x="15449" y="11655"/>
                  <a:pt x="15449" y="11655"/>
                </a:cubicBezTo>
                <a:cubicBezTo>
                  <a:pt x="15836" y="11446"/>
                  <a:pt x="16107" y="11300"/>
                  <a:pt x="16107" y="11300"/>
                </a:cubicBezTo>
                <a:cubicBezTo>
                  <a:pt x="16107" y="11300"/>
                  <a:pt x="14985" y="9874"/>
                  <a:pt x="16979" y="8623"/>
                </a:cubicBezTo>
                <a:cubicBezTo>
                  <a:pt x="18972" y="7372"/>
                  <a:pt x="21600" y="6026"/>
                  <a:pt x="21600" y="3889"/>
                </a:cubicBezTo>
                <a:cubicBezTo>
                  <a:pt x="21600" y="1725"/>
                  <a:pt x="19172" y="832"/>
                  <a:pt x="17365" y="1589"/>
                </a:cubicBezTo>
                <a:cubicBezTo>
                  <a:pt x="17453" y="623"/>
                  <a:pt x="17461" y="0"/>
                  <a:pt x="17461" y="0"/>
                </a:cubicBezTo>
                <a:lnTo>
                  <a:pt x="4139" y="0"/>
                </a:lnTo>
                <a:close/>
                <a:moveTo>
                  <a:pt x="2780" y="2437"/>
                </a:moveTo>
                <a:cubicBezTo>
                  <a:pt x="3886" y="2437"/>
                  <a:pt x="4325" y="3145"/>
                  <a:pt x="4499" y="3649"/>
                </a:cubicBezTo>
                <a:cubicBezTo>
                  <a:pt x="4748" y="5174"/>
                  <a:pt x="5172" y="6946"/>
                  <a:pt x="5886" y="8488"/>
                </a:cubicBezTo>
                <a:cubicBezTo>
                  <a:pt x="5216" y="7814"/>
                  <a:pt x="4193" y="7247"/>
                  <a:pt x="3073" y="6490"/>
                </a:cubicBezTo>
                <a:cubicBezTo>
                  <a:pt x="229" y="4570"/>
                  <a:pt x="1195" y="2437"/>
                  <a:pt x="2780" y="2437"/>
                </a:cubicBezTo>
                <a:close/>
                <a:moveTo>
                  <a:pt x="18822" y="2437"/>
                </a:moveTo>
                <a:cubicBezTo>
                  <a:pt x="20407" y="2437"/>
                  <a:pt x="21373" y="4570"/>
                  <a:pt x="18529" y="6490"/>
                </a:cubicBezTo>
                <a:cubicBezTo>
                  <a:pt x="17409" y="7247"/>
                  <a:pt x="16386" y="7814"/>
                  <a:pt x="15716" y="8488"/>
                </a:cubicBezTo>
                <a:cubicBezTo>
                  <a:pt x="16430" y="6947"/>
                  <a:pt x="16852" y="5174"/>
                  <a:pt x="17101" y="3649"/>
                </a:cubicBezTo>
                <a:cubicBezTo>
                  <a:pt x="17275" y="3145"/>
                  <a:pt x="17716" y="2437"/>
                  <a:pt x="18822" y="243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pic>
        <p:nvPicPr>
          <p:cNvPr id="202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Основной функционал и особенности"/>
          <p:cNvSpPr txBox="1"/>
          <p:nvPr>
            <p:ph type="title" idx="4294967295"/>
          </p:nvPr>
        </p:nvSpPr>
        <p:spPr>
          <a:xfrm>
            <a:off x="1727200" y="1041400"/>
            <a:ext cx="20929600" cy="1735796"/>
          </a:xfrm>
          <a:prstGeom prst="rect">
            <a:avLst/>
          </a:prstGeom>
        </p:spPr>
        <p:txBody>
          <a:bodyPr anchor="t"/>
          <a:lstStyle/>
          <a:p>
            <a:pPr/>
            <a:r>
              <a:t>Основной функционал и особенности</a:t>
            </a:r>
          </a:p>
        </p:txBody>
      </p:sp>
      <p:sp>
        <p:nvSpPr>
          <p:cNvPr id="205" name="Интеграция с Telegram API…"/>
          <p:cNvSpPr txBox="1"/>
          <p:nvPr/>
        </p:nvSpPr>
        <p:spPr>
          <a:xfrm>
            <a:off x="1696895" y="5564975"/>
            <a:ext cx="6739540" cy="5392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Интеграция с Telegram API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Позволяет отправлять автоматические уведомления о днях рождения друзей в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Telegram.</a:t>
            </a:r>
          </a:p>
        </p:txBody>
      </p:sp>
      <p:sp>
        <p:nvSpPr>
          <p:cNvPr id="206" name="Поддержка базы данных…"/>
          <p:cNvSpPr txBox="1"/>
          <p:nvPr/>
        </p:nvSpPr>
        <p:spPr>
          <a:xfrm>
            <a:off x="9872438" y="5799472"/>
            <a:ext cx="6099349" cy="4495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Поддержка базы данных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Использует freesqldatabase для хранения данных о контактах и событиях.</a:t>
            </a:r>
          </a:p>
        </p:txBody>
      </p:sp>
      <p:sp>
        <p:nvSpPr>
          <p:cNvPr id="207" name="Генерация поздравлений через AI…"/>
          <p:cNvSpPr txBox="1"/>
          <p:nvPr/>
        </p:nvSpPr>
        <p:spPr>
          <a:xfrm>
            <a:off x="17838149" y="5564975"/>
            <a:ext cx="5755057" cy="5392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Генерация поздравлений через AI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Использует Hugging Face API для создания персонализированных поздравлений.</a:t>
            </a:r>
          </a:p>
        </p:txBody>
      </p:sp>
      <p:pic>
        <p:nvPicPr>
          <p:cNvPr id="208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09" name="Колокол"/>
          <p:cNvSpPr/>
          <p:nvPr/>
        </p:nvSpPr>
        <p:spPr>
          <a:xfrm>
            <a:off x="4434884" y="3945083"/>
            <a:ext cx="1263563" cy="127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0" name="Цилиндр"/>
          <p:cNvSpPr/>
          <p:nvPr/>
        </p:nvSpPr>
        <p:spPr>
          <a:xfrm>
            <a:off x="12384957" y="3874151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1" name="Робот"/>
          <p:cNvSpPr/>
          <p:nvPr/>
        </p:nvSpPr>
        <p:spPr>
          <a:xfrm>
            <a:off x="20225769" y="3851176"/>
            <a:ext cx="979817" cy="146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Архитектура и структура проекта"/>
          <p:cNvSpPr txBox="1"/>
          <p:nvPr>
            <p:ph type="title" idx="4294967295"/>
          </p:nvPr>
        </p:nvSpPr>
        <p:spPr>
          <a:xfrm>
            <a:off x="1727200" y="1046384"/>
            <a:ext cx="20929601" cy="1985373"/>
          </a:xfrm>
          <a:prstGeom prst="rect">
            <a:avLst/>
          </a:prstGeom>
        </p:spPr>
        <p:txBody>
          <a:bodyPr anchor="t"/>
          <a:lstStyle/>
          <a:p>
            <a:pPr/>
            <a:r>
              <a:t>Архитектура и структура проекта</a:t>
            </a:r>
          </a:p>
        </p:txBody>
      </p:sp>
      <p:sp>
        <p:nvSpPr>
          <p:cNvPr id="214" name="Основная архитектура:…"/>
          <p:cNvSpPr txBox="1"/>
          <p:nvPr/>
        </p:nvSpPr>
        <p:spPr>
          <a:xfrm>
            <a:off x="1585933" y="3358238"/>
            <a:ext cx="11430001" cy="916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﻿﻿Основная архитектура: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Проект состоит из модулей взаимодействия с пользователем, базы данных и внешними API.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﻿﻿База данных: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База данных организована на платформе freesqldatabase с поддержкой</a:t>
            </a:r>
            <a:br/>
            <a:r>
              <a:t>InnoDB для хранения информации о пользователях.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﻿﻿Модули и связи: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Ключевые модули включают интерфейс, логику уведомлений, взаимодействие с Telegram API и AI-генерацию текста</a:t>
            </a:r>
          </a:p>
        </p:txBody>
      </p:sp>
      <p:pic>
        <p:nvPicPr>
          <p:cNvPr id="215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16" name="Логический завершитель"/>
          <p:cNvSpPr/>
          <p:nvPr/>
        </p:nvSpPr>
        <p:spPr>
          <a:xfrm>
            <a:off x="12759598" y="4128097"/>
            <a:ext cx="11500524" cy="5750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Перечень технологий и обоснование их выбора"/>
          <p:cNvSpPr txBox="1"/>
          <p:nvPr>
            <p:ph type="title" idx="4294967295"/>
          </p:nvPr>
        </p:nvSpPr>
        <p:spPr>
          <a:xfrm>
            <a:off x="1727200" y="1041400"/>
            <a:ext cx="20929600" cy="1735796"/>
          </a:xfrm>
          <a:prstGeom prst="rect">
            <a:avLst/>
          </a:prstGeom>
        </p:spPr>
        <p:txBody>
          <a:bodyPr anchor="t"/>
          <a:lstStyle>
            <a:lvl1pPr defTabSz="467359">
              <a:defRPr spc="-68" sz="6880"/>
            </a:lvl1pPr>
          </a:lstStyle>
          <a:p>
            <a:pPr/>
            <a:r>
              <a:t>Перечень технологий и обоснование их выбора</a:t>
            </a:r>
          </a:p>
        </p:txBody>
      </p:sp>
      <p:sp>
        <p:nvSpPr>
          <p:cNvPr id="219" name="Языки и платформы…"/>
          <p:cNvSpPr txBox="1"/>
          <p:nvPr/>
        </p:nvSpPr>
        <p:spPr>
          <a:xfrm>
            <a:off x="1266535" y="5856758"/>
            <a:ext cx="6739540" cy="3909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Языки и платформы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C# для интерфейса и .NET Core для логики приложения; Python для серверной части.</a:t>
            </a:r>
          </a:p>
        </p:txBody>
      </p:sp>
      <p:sp>
        <p:nvSpPr>
          <p:cNvPr id="220" name="Взаимодействие с API…"/>
          <p:cNvSpPr txBox="1"/>
          <p:nvPr/>
        </p:nvSpPr>
        <p:spPr>
          <a:xfrm>
            <a:off x="9872438" y="5717009"/>
            <a:ext cx="6099349" cy="465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Взаимодействие с API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Использование Telegram Bot API и Hugging Face API для отправки уведомлений и генерации текста.</a:t>
            </a:r>
          </a:p>
        </p:txBody>
      </p:sp>
      <p:sp>
        <p:nvSpPr>
          <p:cNvPr id="221" name="Управление базой данных…"/>
          <p:cNvSpPr txBox="1"/>
          <p:nvPr/>
        </p:nvSpPr>
        <p:spPr>
          <a:xfrm>
            <a:off x="17493857" y="6013477"/>
            <a:ext cx="6443641" cy="4495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Управление базой данных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База данных организована с помощью freesq database на движке InnoDB.</a:t>
            </a:r>
          </a:p>
        </p:txBody>
      </p:sp>
      <p:pic>
        <p:nvPicPr>
          <p:cNvPr id="222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23" name="Стрелка 5"/>
          <p:cNvSpPr/>
          <p:nvPr/>
        </p:nvSpPr>
        <p:spPr>
          <a:xfrm>
            <a:off x="3853217" y="3940363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4" name="Розетка"/>
          <p:cNvSpPr/>
          <p:nvPr/>
        </p:nvSpPr>
        <p:spPr>
          <a:xfrm>
            <a:off x="12031384" y="385714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2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7403" y="5324"/>
                </a:moveTo>
                <a:lnTo>
                  <a:pt x="8488" y="6173"/>
                </a:lnTo>
                <a:lnTo>
                  <a:pt x="5680" y="9774"/>
                </a:lnTo>
                <a:lnTo>
                  <a:pt x="4595" y="8927"/>
                </a:lnTo>
                <a:lnTo>
                  <a:pt x="7403" y="5324"/>
                </a:lnTo>
                <a:close/>
                <a:moveTo>
                  <a:pt x="14197" y="5324"/>
                </a:moveTo>
                <a:lnTo>
                  <a:pt x="17005" y="8932"/>
                </a:lnTo>
                <a:lnTo>
                  <a:pt x="15920" y="9774"/>
                </a:lnTo>
                <a:lnTo>
                  <a:pt x="13112" y="6173"/>
                </a:lnTo>
                <a:lnTo>
                  <a:pt x="14197" y="5324"/>
                </a:lnTo>
                <a:close/>
                <a:moveTo>
                  <a:pt x="10108" y="12943"/>
                </a:moveTo>
                <a:lnTo>
                  <a:pt x="11485" y="12943"/>
                </a:lnTo>
                <a:lnTo>
                  <a:pt x="11485" y="17513"/>
                </a:lnTo>
                <a:lnTo>
                  <a:pt x="10108" y="17513"/>
                </a:lnTo>
                <a:lnTo>
                  <a:pt x="10108" y="12943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5" name="Цилиндр"/>
          <p:cNvSpPr/>
          <p:nvPr/>
        </p:nvSpPr>
        <p:spPr>
          <a:xfrm>
            <a:off x="20178522" y="3857148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Декомпозиция системы и её модули"/>
          <p:cNvSpPr txBox="1"/>
          <p:nvPr>
            <p:ph type="title" idx="4294967295"/>
          </p:nvPr>
        </p:nvSpPr>
        <p:spPr>
          <a:xfrm>
            <a:off x="1727200" y="1046384"/>
            <a:ext cx="20929600" cy="1985373"/>
          </a:xfrm>
          <a:prstGeom prst="rect">
            <a:avLst/>
          </a:prstGeom>
        </p:spPr>
        <p:txBody>
          <a:bodyPr anchor="t"/>
          <a:lstStyle/>
          <a:p>
            <a:pPr/>
            <a:r>
              <a:t>Декомпозиция системы и её модули</a:t>
            </a:r>
          </a:p>
        </p:txBody>
      </p:sp>
      <p:sp>
        <p:nvSpPr>
          <p:cNvPr id="228" name="UI модуль:…"/>
          <p:cNvSpPr txBox="1"/>
          <p:nvPr/>
        </p:nvSpPr>
        <p:spPr>
          <a:xfrm>
            <a:off x="1585933" y="4108467"/>
            <a:ext cx="11430001" cy="766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UI модуль: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Интерфейс пользователя с экранами регистрации, авторизации и управления контактами.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﻿﻿Интеграция с Telegram API: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Обеспечивает получение данных о контактах и взаимодействие с Telegram.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﻿Управление уведомлениями: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Использование Shedule для отправки уведомлений по расписанию.</a:t>
            </a:r>
          </a:p>
        </p:txBody>
      </p:sp>
      <p:pic>
        <p:nvPicPr>
          <p:cNvPr id="229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30" name="Логический завершитель"/>
          <p:cNvSpPr/>
          <p:nvPr/>
        </p:nvSpPr>
        <p:spPr>
          <a:xfrm>
            <a:off x="12759598" y="4108467"/>
            <a:ext cx="11500524" cy="5750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Демонстрация кода и логики работы"/>
          <p:cNvSpPr txBox="1"/>
          <p:nvPr>
            <p:ph type="title" idx="4294967295"/>
          </p:nvPr>
        </p:nvSpPr>
        <p:spPr>
          <a:xfrm>
            <a:off x="1727200" y="1046384"/>
            <a:ext cx="20929600" cy="1985373"/>
          </a:xfrm>
          <a:prstGeom prst="rect">
            <a:avLst/>
          </a:prstGeom>
        </p:spPr>
        <p:txBody>
          <a:bodyPr anchor="t"/>
          <a:lstStyle/>
          <a:p>
            <a:pPr/>
            <a:r>
              <a:t>Демонстрация кода и логики работы</a:t>
            </a:r>
          </a:p>
        </p:txBody>
      </p:sp>
      <p:sp>
        <p:nvSpPr>
          <p:cNvPr id="233" name="Взаимодействие с Telegram API:…"/>
          <p:cNvSpPr txBox="1"/>
          <p:nvPr/>
        </p:nvSpPr>
        <p:spPr>
          <a:xfrm>
            <a:off x="1585933" y="4483581"/>
            <a:ext cx="11430001" cy="691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﻿﻿Взаимодействие с Telegram API: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Использует НТТР-клиент для получения и обновления данных о контактах.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﻿﻿Алгоритм генерации поздравлений: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Использует Hugging Face API для создания уникального текста поздравлений.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Уведомления по расписанию: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Создает расписание для уведомлений через библиотеку Shedule.</a:t>
            </a:r>
          </a:p>
        </p:txBody>
      </p:sp>
      <p:pic>
        <p:nvPicPr>
          <p:cNvPr id="234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35" name="Логический завершитель"/>
          <p:cNvSpPr/>
          <p:nvPr/>
        </p:nvSpPr>
        <p:spPr>
          <a:xfrm>
            <a:off x="12759598" y="4108467"/>
            <a:ext cx="11500524" cy="5750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Тестирование и отладка"/>
          <p:cNvSpPr txBox="1"/>
          <p:nvPr>
            <p:ph type="title" idx="4294967295"/>
          </p:nvPr>
        </p:nvSpPr>
        <p:spPr>
          <a:xfrm>
            <a:off x="1727200" y="1046384"/>
            <a:ext cx="20929600" cy="1985373"/>
          </a:xfrm>
          <a:prstGeom prst="rect">
            <a:avLst/>
          </a:prstGeom>
        </p:spPr>
        <p:txBody>
          <a:bodyPr anchor="t"/>
          <a:lstStyle/>
          <a:p>
            <a:pPr/>
            <a:r>
              <a:t>Тестирование и отладка</a:t>
            </a:r>
          </a:p>
        </p:txBody>
      </p:sp>
      <p:sp>
        <p:nvSpPr>
          <p:cNvPr id="238" name="Модульное тестирование:…"/>
          <p:cNvSpPr txBox="1"/>
          <p:nvPr/>
        </p:nvSpPr>
        <p:spPr>
          <a:xfrm>
            <a:off x="1474970" y="3679103"/>
            <a:ext cx="11430001" cy="691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Модульное тестирование: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Тестирование каждого модуля отдельно для проверки их корректной работы.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﻿﻿Производительность системы: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Оптимизация базы данных и кода для снижения времени обработки запросов.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﻿﻿Логирование и отладка: </a:t>
            </a:r>
          </a:p>
          <a:p>
            <a:pPr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Логи и отладочные инструменты для выявления и устранения ошибок.</a:t>
            </a:r>
          </a:p>
        </p:txBody>
      </p:sp>
      <p:pic>
        <p:nvPicPr>
          <p:cNvPr id="239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40" name="Закругленный прямоугольник"/>
          <p:cNvSpPr/>
          <p:nvPr/>
        </p:nvSpPr>
        <p:spPr>
          <a:xfrm>
            <a:off x="13319937" y="3535892"/>
            <a:ext cx="10432857" cy="7197066"/>
          </a:xfrm>
          <a:prstGeom prst="roundRect">
            <a:avLst>
              <a:gd name="adj" fmla="val 6523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Выводы и результаты"/>
          <p:cNvSpPr txBox="1"/>
          <p:nvPr>
            <p:ph type="title" idx="4294967295"/>
          </p:nvPr>
        </p:nvSpPr>
        <p:spPr>
          <a:xfrm>
            <a:off x="1727200" y="1041400"/>
            <a:ext cx="20929600" cy="1735796"/>
          </a:xfrm>
          <a:prstGeom prst="rect">
            <a:avLst/>
          </a:prstGeom>
        </p:spPr>
        <p:txBody>
          <a:bodyPr anchor="t"/>
          <a:lstStyle/>
          <a:p>
            <a:pPr/>
            <a:r>
              <a:t>Выводы и результаты</a:t>
            </a:r>
          </a:p>
        </p:txBody>
      </p:sp>
      <p:sp>
        <p:nvSpPr>
          <p:cNvPr id="243" name="Достигнутые цели:…"/>
          <p:cNvSpPr txBox="1"/>
          <p:nvPr/>
        </p:nvSpPr>
        <p:spPr>
          <a:xfrm>
            <a:off x="1266535" y="5481644"/>
            <a:ext cx="6739540" cy="465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Достигнутые цели: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Реализованы основные функции: уведомления, генерация поздравлений и взаимодействие с базой данных.</a:t>
            </a:r>
          </a:p>
        </p:txBody>
      </p:sp>
      <p:sp>
        <p:nvSpPr>
          <p:cNvPr id="244" name="Улучшение взаимодействия:…"/>
          <p:cNvSpPr txBox="1"/>
          <p:nvPr/>
        </p:nvSpPr>
        <p:spPr>
          <a:xfrm>
            <a:off x="9700292" y="5651924"/>
            <a:ext cx="6099349" cy="465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Улучшение взаимодействия: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Простое и удобное использование благодаря интеграции с Telegram и базе данных.</a:t>
            </a:r>
          </a:p>
        </p:txBody>
      </p:sp>
      <p:sp>
        <p:nvSpPr>
          <p:cNvPr id="245" name="Планы на будущее:…"/>
          <p:cNvSpPr txBox="1"/>
          <p:nvPr/>
        </p:nvSpPr>
        <p:spPr>
          <a:xfrm>
            <a:off x="17493857" y="5651924"/>
            <a:ext cx="6443642" cy="465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b="1" spc="-44" sz="4400">
                <a:solidFill>
                  <a:srgbClr val="000000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Планы на будущее:</a:t>
            </a:r>
          </a:p>
          <a:p>
            <a:pPr algn="ctr" defTabSz="584200">
              <a:lnSpc>
                <a:spcPct val="90000"/>
              </a:lnSpc>
              <a:spcBef>
                <a:spcPts val="0"/>
              </a:spcBef>
              <a:tabLst/>
              <a:defRPr spc="-44" sz="4400">
                <a:solidFill>
                  <a:srgbClr val="5E5E5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Дополнение новыми функциями, такими как аналитика и пользовательские настройки.</a:t>
            </a:r>
          </a:p>
        </p:txBody>
      </p:sp>
      <p:pic>
        <p:nvPicPr>
          <p:cNvPr id="246" name="logo-Photoroom.png" descr="logo-Photoroom.png"/>
          <p:cNvPicPr>
            <a:picLocks noChangeAspect="1"/>
          </p:cNvPicPr>
          <p:nvPr/>
        </p:nvPicPr>
        <p:blipFill>
          <a:blip r:embed="rId2">
            <a:alphaModFix amt="70108"/>
            <a:extLst/>
          </a:blip>
          <a:stretch>
            <a:fillRect/>
          </a:stretch>
        </p:blipFill>
        <p:spPr>
          <a:xfrm>
            <a:off x="19384114" y="10974700"/>
            <a:ext cx="4347982" cy="173579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47" name="Стрельба из лука"/>
          <p:cNvSpPr/>
          <p:nvPr/>
        </p:nvSpPr>
        <p:spPr>
          <a:xfrm>
            <a:off x="20080677" y="371910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48" name="Галочка"/>
          <p:cNvSpPr/>
          <p:nvPr/>
        </p:nvSpPr>
        <p:spPr>
          <a:xfrm>
            <a:off x="3839590" y="3949959"/>
            <a:ext cx="1412503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49" name="Мозг спереди"/>
          <p:cNvSpPr/>
          <p:nvPr/>
        </p:nvSpPr>
        <p:spPr>
          <a:xfrm>
            <a:off x="11978467" y="3920869"/>
            <a:ext cx="1375836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